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Oswald" panose="00000500000000000000" pitchFamily="2" charset="0"/>
      <p:regular r:id="rId27"/>
      <p:bold r:id="rId28"/>
    </p:embeddedFont>
    <p:embeddedFont>
      <p:font typeface="Oswald Light" panose="00000400000000000000" pitchFamily="2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6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7aa8084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7aa8084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will welcome everyone and remind them to put their name and organization in the chat box.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7aa8084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7aa8084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Artie will describe the how systems thinking is important to determine steps to solve a problem.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min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6079fb037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6079fb037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Artie explains the systems iceberg structure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6079fb037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6079fb037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Artie- Current Situation (identified problem)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6079fb037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6079fb037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6079fb037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6079fb037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6aa04d1f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6aa04d1f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6aa04d1f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6aa04d1f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6aa04d1f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6aa04d1f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6079fb037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6079fb037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min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6b95decd2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6b95decd2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min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7aa80843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7aa80843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Wendy will share the results for the top vision and mission statement.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6079fb037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6079fb037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min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6aa04d1f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6aa04d1f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6079fb037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6079fb037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7aa808439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7aa808439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will talk about the survey and connection to the Core Team’s work.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7aa808439_0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7aa808439_0_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introduce the topic and make connections to the way this understanding will help us be equipped to identify a problem and with a structured approach move toward a change in policy.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7aa80843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7aa80843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2 min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7aa808439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7aa808439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Wendy 2 min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7aa808439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7aa808439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2 min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7aa808439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7aa808439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Wendy reviews vocabulary 3 min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7aa808439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7aa808439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explains the Golden Circle 5 min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7aa80843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7aa80843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will introduce Artie, and Artie will share about his background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ensusreporter.org/profiles/05000US06019-fresno-county-ca/" TargetMode="External"/><Relationship Id="rId5" Type="http://schemas.openxmlformats.org/officeDocument/2006/relationships/hyperlink" Target="https://www.fresnocog.org/project/measure-c/" TargetMode="External"/><Relationship Id="rId4" Type="http://schemas.openxmlformats.org/officeDocument/2006/relationships/hyperlink" Target="http://www.healthyfresnocountydata.org/indicators/index/view?indicatorId=529&amp;localeId=247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1" y="117325"/>
            <a:ext cx="8602125" cy="484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311700" y="599825"/>
            <a:ext cx="8520600" cy="13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77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Systems Thinking</a:t>
            </a:r>
            <a:endParaRPr sz="5177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177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55">
              <a:solidFill>
                <a:srgbClr val="45818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55">
              <a:solidFill>
                <a:srgbClr val="45818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5">
                <a:solidFill>
                  <a:srgbClr val="45818E"/>
                </a:solidFill>
              </a:rPr>
              <a:t>Data &amp; CBO Connections</a:t>
            </a:r>
            <a:endParaRPr sz="2855">
              <a:solidFill>
                <a:srgbClr val="45818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55">
              <a:solidFill>
                <a:srgbClr val="45818E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Topic: Transportation</a:t>
            </a:r>
            <a:endParaRPr sz="3000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55">
              <a:solidFill>
                <a:srgbClr val="45818E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025" y="992250"/>
            <a:ext cx="3832234" cy="28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/>
          <p:nvPr/>
        </p:nvSpPr>
        <p:spPr>
          <a:xfrm>
            <a:off x="4208050" y="3572225"/>
            <a:ext cx="5216100" cy="1109400"/>
          </a:xfrm>
          <a:prstGeom prst="rect">
            <a:avLst/>
          </a:prstGeom>
          <a:solidFill>
            <a:srgbClr val="40607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3"/>
          <p:cNvSpPr txBox="1"/>
          <p:nvPr/>
        </p:nvSpPr>
        <p:spPr>
          <a:xfrm>
            <a:off x="4355375" y="3796025"/>
            <a:ext cx="4211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SYSTEMS ICEBERG </a:t>
            </a:r>
            <a:endParaRPr sz="3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391927" y="-319575"/>
            <a:ext cx="6120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EVENTS</a:t>
            </a:r>
            <a:endParaRPr sz="8000" b="1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7" name="Google Shape;127;p24"/>
          <p:cNvSpPr txBox="1">
            <a:spLocks noGrp="1"/>
          </p:cNvSpPr>
          <p:nvPr>
            <p:ph type="subTitle" idx="1"/>
          </p:nvPr>
        </p:nvSpPr>
        <p:spPr>
          <a:xfrm>
            <a:off x="2238125" y="1733025"/>
            <a:ext cx="6673200" cy="25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2000"/>
              <a:buChar char="●"/>
            </a:pPr>
            <a:r>
              <a:rPr lang="en" sz="2000">
                <a:solidFill>
                  <a:srgbClr val="575757"/>
                </a:solidFill>
              </a:rPr>
              <a:t>Hard to get to work using public transportation</a:t>
            </a:r>
            <a:endParaRPr sz="2000">
              <a:solidFill>
                <a:srgbClr val="575757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2000"/>
              <a:buChar char="●"/>
            </a:pPr>
            <a:r>
              <a:rPr lang="en" sz="2000">
                <a:solidFill>
                  <a:srgbClr val="575757"/>
                </a:solidFill>
              </a:rPr>
              <a:t>Rural towns have added challenges</a:t>
            </a:r>
            <a:endParaRPr sz="2000">
              <a:solidFill>
                <a:srgbClr val="575757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2000"/>
              <a:buChar char="●"/>
            </a:pPr>
            <a:r>
              <a:rPr lang="en" sz="2000">
                <a:solidFill>
                  <a:srgbClr val="575757"/>
                </a:solidFill>
              </a:rPr>
              <a:t>Poor road maintenance</a:t>
            </a:r>
            <a:endParaRPr sz="2000">
              <a:solidFill>
                <a:srgbClr val="575757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2000"/>
              <a:buChar char="●"/>
            </a:pPr>
            <a:r>
              <a:rPr lang="en" sz="2000">
                <a:solidFill>
                  <a:srgbClr val="575757"/>
                </a:solidFill>
              </a:rPr>
              <a:t>Distance to school too far for students to walk and not safe</a:t>
            </a:r>
            <a:endParaRPr sz="2000">
              <a:solidFill>
                <a:srgbClr val="575757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2000"/>
              <a:buChar char="●"/>
            </a:pPr>
            <a:r>
              <a:rPr lang="en" sz="2000">
                <a:solidFill>
                  <a:srgbClr val="575757"/>
                </a:solidFill>
              </a:rPr>
              <a:t>No dedicated bike lanes</a:t>
            </a:r>
            <a:endParaRPr sz="2000">
              <a:solidFill>
                <a:srgbClr val="575757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endParaRPr sz="2000">
              <a:solidFill>
                <a:srgbClr val="575757"/>
              </a:solidFill>
            </a:endParaRPr>
          </a:p>
        </p:txBody>
      </p:sp>
      <p:sp>
        <p:nvSpPr>
          <p:cNvPr id="128" name="Google Shape;128;p24"/>
          <p:cNvSpPr txBox="1"/>
          <p:nvPr/>
        </p:nvSpPr>
        <p:spPr>
          <a:xfrm>
            <a:off x="3573100" y="850275"/>
            <a:ext cx="5033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BF9000"/>
                </a:solidFill>
              </a:rPr>
              <a:t>Current Situation</a:t>
            </a:r>
            <a:endParaRPr sz="3400" b="1"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ctrTitle"/>
          </p:nvPr>
        </p:nvSpPr>
        <p:spPr>
          <a:xfrm>
            <a:off x="299425" y="1253850"/>
            <a:ext cx="4119900" cy="13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PATTERNS</a:t>
            </a:r>
            <a:endParaRPr sz="8000" b="1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4572000" y="877150"/>
            <a:ext cx="4426200" cy="36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2000"/>
              <a:buChar char="●"/>
            </a:pPr>
            <a:r>
              <a:rPr lang="en" sz="2000">
                <a:solidFill>
                  <a:srgbClr val="575757"/>
                </a:solidFill>
              </a:rPr>
              <a:t>Too much time needed to get cross town or cross county</a:t>
            </a:r>
            <a:endParaRPr sz="2000">
              <a:solidFill>
                <a:srgbClr val="575757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2000"/>
              <a:buChar char="●"/>
            </a:pPr>
            <a:r>
              <a:rPr lang="en" sz="2000">
                <a:solidFill>
                  <a:srgbClr val="575757"/>
                </a:solidFill>
              </a:rPr>
              <a:t>Use taxis or uber/lyft instead of buses (economic effect)</a:t>
            </a:r>
            <a:endParaRPr sz="2000">
              <a:solidFill>
                <a:srgbClr val="575757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2000"/>
              <a:buChar char="●"/>
            </a:pPr>
            <a:r>
              <a:rPr lang="en" sz="2000">
                <a:solidFill>
                  <a:srgbClr val="575757"/>
                </a:solidFill>
              </a:rPr>
              <a:t>Wear and tear on your vehicle</a:t>
            </a:r>
            <a:endParaRPr sz="2000">
              <a:solidFill>
                <a:srgbClr val="575757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2000"/>
              <a:buChar char="●"/>
            </a:pPr>
            <a:r>
              <a:rPr lang="en" sz="2000">
                <a:solidFill>
                  <a:srgbClr val="575757"/>
                </a:solidFill>
              </a:rPr>
              <a:t>Parents with cars prefer to drop off kids at school (congestion/activity)</a:t>
            </a:r>
            <a:endParaRPr sz="2000">
              <a:solidFill>
                <a:srgbClr val="575757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2000"/>
              <a:buChar char="●"/>
            </a:pPr>
            <a:r>
              <a:rPr lang="en" sz="2000">
                <a:solidFill>
                  <a:srgbClr val="575757"/>
                </a:solidFill>
              </a:rPr>
              <a:t>Parents don’t let kids ride bikes</a:t>
            </a:r>
            <a:endParaRPr sz="2000">
              <a:solidFill>
                <a:srgbClr val="575757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endParaRPr sz="2000">
              <a:solidFill>
                <a:srgbClr val="575757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ctrTitle"/>
          </p:nvPr>
        </p:nvSpPr>
        <p:spPr>
          <a:xfrm>
            <a:off x="311700" y="212900"/>
            <a:ext cx="4260300" cy="17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 b="1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UNDERLYING </a:t>
            </a:r>
            <a:endParaRPr sz="3900" b="1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 b="1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STRUCTURES </a:t>
            </a:r>
            <a:endParaRPr sz="3900" b="1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380"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1"/>
          </p:nvPr>
        </p:nvSpPr>
        <p:spPr>
          <a:xfrm>
            <a:off x="311700" y="1811100"/>
            <a:ext cx="4260300" cy="27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1600"/>
              <a:buChar char="●"/>
            </a:pPr>
            <a:r>
              <a:rPr lang="en" sz="1600">
                <a:solidFill>
                  <a:srgbClr val="575757"/>
                </a:solidFill>
              </a:rPr>
              <a:t>Antiquated bussing system (Q Line)</a:t>
            </a:r>
            <a:endParaRPr sz="1600">
              <a:solidFill>
                <a:srgbClr val="575757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1600"/>
              <a:buChar char="●"/>
            </a:pPr>
            <a:r>
              <a:rPr lang="en" sz="1600">
                <a:solidFill>
                  <a:srgbClr val="575757"/>
                </a:solidFill>
              </a:rPr>
              <a:t>No updated structure to transport across county</a:t>
            </a:r>
            <a:endParaRPr sz="1600">
              <a:solidFill>
                <a:srgbClr val="575757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1600"/>
              <a:buChar char="●"/>
            </a:pPr>
            <a:r>
              <a:rPr lang="en" sz="1600">
                <a:solidFill>
                  <a:srgbClr val="575757"/>
                </a:solidFill>
              </a:rPr>
              <a:t>Funds used more for highways than surface roads</a:t>
            </a:r>
            <a:endParaRPr sz="1600">
              <a:solidFill>
                <a:srgbClr val="575757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1600"/>
              <a:buChar char="●"/>
            </a:pPr>
            <a:r>
              <a:rPr lang="en" sz="1600">
                <a:solidFill>
                  <a:srgbClr val="575757"/>
                </a:solidFill>
              </a:rPr>
              <a:t>County districts are very large with homes scattered </a:t>
            </a:r>
            <a:endParaRPr sz="1600">
              <a:solidFill>
                <a:srgbClr val="575757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1600"/>
              <a:buChar char="●"/>
            </a:pPr>
            <a:r>
              <a:rPr lang="en" sz="1600">
                <a:solidFill>
                  <a:srgbClr val="575757"/>
                </a:solidFill>
              </a:rPr>
              <a:t>Roads built based on old designs</a:t>
            </a:r>
            <a:endParaRPr sz="1600">
              <a:solidFill>
                <a:srgbClr val="575757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endParaRPr sz="1600">
              <a:solidFill>
                <a:srgbClr val="575757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ctrTitle"/>
          </p:nvPr>
        </p:nvSpPr>
        <p:spPr>
          <a:xfrm>
            <a:off x="582002" y="-577875"/>
            <a:ext cx="6120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MENTAL MODES</a:t>
            </a:r>
            <a:endParaRPr sz="8000" b="1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6" name="Google Shape;146;p27"/>
          <p:cNvSpPr txBox="1">
            <a:spLocks noGrp="1"/>
          </p:cNvSpPr>
          <p:nvPr>
            <p:ph type="subTitle" idx="1"/>
          </p:nvPr>
        </p:nvSpPr>
        <p:spPr>
          <a:xfrm>
            <a:off x="2203875" y="1474725"/>
            <a:ext cx="6673200" cy="25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1800"/>
              <a:buChar char="●"/>
            </a:pPr>
            <a:r>
              <a:rPr lang="en" sz="1800">
                <a:solidFill>
                  <a:srgbClr val="575757"/>
                </a:solidFill>
              </a:rPr>
              <a:t>Residents adapt to existing situations and create their own alternatives</a:t>
            </a:r>
            <a:endParaRPr sz="1800">
              <a:solidFill>
                <a:srgbClr val="575757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1800"/>
              <a:buChar char="●"/>
            </a:pPr>
            <a:r>
              <a:rPr lang="en" sz="1800">
                <a:solidFill>
                  <a:srgbClr val="575757"/>
                </a:solidFill>
              </a:rPr>
              <a:t>Adaptations become costly so it alters their behaviors</a:t>
            </a:r>
            <a:endParaRPr sz="1800">
              <a:solidFill>
                <a:srgbClr val="575757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1800"/>
              <a:buChar char="●"/>
            </a:pPr>
            <a:r>
              <a:rPr lang="en" sz="1800">
                <a:solidFill>
                  <a:srgbClr val="575757"/>
                </a:solidFill>
              </a:rPr>
              <a:t>City/County leaders are disconnected to neighborhood issues</a:t>
            </a:r>
            <a:endParaRPr sz="1800">
              <a:solidFill>
                <a:srgbClr val="575757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1800"/>
              <a:buChar char="●"/>
            </a:pPr>
            <a:r>
              <a:rPr lang="en" sz="1800">
                <a:solidFill>
                  <a:srgbClr val="575757"/>
                </a:solidFill>
              </a:rPr>
              <a:t>Residents historically not organized to bring issue to elected officials</a:t>
            </a:r>
            <a:endParaRPr sz="1800">
              <a:solidFill>
                <a:srgbClr val="575757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1800"/>
              <a:buChar char="●"/>
            </a:pPr>
            <a:r>
              <a:rPr lang="en" sz="1800">
                <a:solidFill>
                  <a:srgbClr val="575757"/>
                </a:solidFill>
              </a:rPr>
              <a:t>Policies not changed </a:t>
            </a:r>
            <a:endParaRPr sz="1800">
              <a:solidFill>
                <a:srgbClr val="575757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solidFill>
                <a:srgbClr val="575757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ctrTitle"/>
          </p:nvPr>
        </p:nvSpPr>
        <p:spPr>
          <a:xfrm>
            <a:off x="287150" y="1720325"/>
            <a:ext cx="4119900" cy="13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00" b="1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CULTURAL &amp; INSTITUTIONAL VALUES</a:t>
            </a:r>
            <a:endParaRPr sz="4500" b="1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979"/>
          </a:p>
        </p:txBody>
      </p:sp>
      <p:sp>
        <p:nvSpPr>
          <p:cNvPr id="152" name="Google Shape;152;p28"/>
          <p:cNvSpPr txBox="1">
            <a:spLocks noGrp="1"/>
          </p:cNvSpPr>
          <p:nvPr>
            <p:ph type="subTitle" idx="1"/>
          </p:nvPr>
        </p:nvSpPr>
        <p:spPr>
          <a:xfrm>
            <a:off x="4572000" y="662875"/>
            <a:ext cx="4426200" cy="44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1900"/>
              <a:buChar char="●"/>
            </a:pPr>
            <a:r>
              <a:rPr lang="en" sz="1900">
                <a:solidFill>
                  <a:srgbClr val="575757"/>
                </a:solidFill>
              </a:rPr>
              <a:t>Historical racist policies like redlining impact infrastructure, planning, etc</a:t>
            </a:r>
            <a:endParaRPr sz="1900">
              <a:solidFill>
                <a:srgbClr val="575757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1900"/>
              <a:buChar char="●"/>
            </a:pPr>
            <a:r>
              <a:rPr lang="en" sz="1900">
                <a:solidFill>
                  <a:srgbClr val="575757"/>
                </a:solidFill>
              </a:rPr>
              <a:t>In cities like Fresno, sprawl directs funds to new neighborhoods, leaving old neighborhoods behind</a:t>
            </a:r>
            <a:endParaRPr sz="1900">
              <a:solidFill>
                <a:srgbClr val="575757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1900"/>
              <a:buChar char="●"/>
            </a:pPr>
            <a:r>
              <a:rPr lang="en" sz="1900">
                <a:solidFill>
                  <a:srgbClr val="575757"/>
                </a:solidFill>
              </a:rPr>
              <a:t>Lack of developing general plans for cities and town</a:t>
            </a:r>
            <a:endParaRPr sz="1900">
              <a:solidFill>
                <a:srgbClr val="575757"/>
              </a:solidFill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1900"/>
              <a:buChar char="●"/>
            </a:pPr>
            <a:r>
              <a:rPr lang="en" sz="1900">
                <a:solidFill>
                  <a:srgbClr val="575757"/>
                </a:solidFill>
              </a:rPr>
              <a:t>No dedicated investment in transportation until recently</a:t>
            </a:r>
            <a:endParaRPr sz="1900">
              <a:solidFill>
                <a:srgbClr val="575757"/>
              </a:solidFill>
            </a:endParaRPr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endParaRPr sz="1900">
              <a:solidFill>
                <a:srgbClr val="575757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>
            <a:spLocks noGrp="1"/>
          </p:cNvSpPr>
          <p:nvPr>
            <p:ph type="ctrTitle"/>
          </p:nvPr>
        </p:nvSpPr>
        <p:spPr>
          <a:xfrm>
            <a:off x="398475" y="-2495725"/>
            <a:ext cx="4260300" cy="381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GATHERING DATA</a:t>
            </a:r>
            <a:r>
              <a:rPr lang="en" sz="2700" b="1">
                <a:solidFill>
                  <a:srgbClr val="BF9000"/>
                </a:solidFill>
              </a:rPr>
              <a:t> </a:t>
            </a:r>
            <a:endParaRPr sz="4200" b="1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p29"/>
          <p:cNvSpPr txBox="1">
            <a:spLocks noGrp="1"/>
          </p:cNvSpPr>
          <p:nvPr>
            <p:ph type="subTitle" idx="1"/>
          </p:nvPr>
        </p:nvSpPr>
        <p:spPr>
          <a:xfrm>
            <a:off x="570775" y="1928750"/>
            <a:ext cx="3790200" cy="27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1800"/>
              <a:buChar char="●"/>
            </a:pPr>
            <a:r>
              <a:rPr lang="en" sz="1800">
                <a:solidFill>
                  <a:srgbClr val="575757"/>
                </a:solidFill>
              </a:rPr>
              <a:t>Conversations with residents</a:t>
            </a:r>
            <a:endParaRPr sz="1800">
              <a:solidFill>
                <a:srgbClr val="575757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1800"/>
              <a:buChar char="●"/>
            </a:pPr>
            <a:r>
              <a:rPr lang="en" sz="1800">
                <a:solidFill>
                  <a:srgbClr val="575757"/>
                </a:solidFill>
              </a:rPr>
              <a:t>City of Fresno-Traffic Engineers</a:t>
            </a:r>
            <a:endParaRPr sz="1800">
              <a:solidFill>
                <a:srgbClr val="575757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1800"/>
              <a:buChar char="●"/>
            </a:pPr>
            <a:r>
              <a:rPr lang="en" sz="1800">
                <a:solidFill>
                  <a:srgbClr val="575757"/>
                </a:solidFill>
              </a:rPr>
              <a:t>County of Fresno – Public Works and Planning</a:t>
            </a:r>
            <a:endParaRPr sz="1800">
              <a:solidFill>
                <a:srgbClr val="575757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1800"/>
              <a:buChar char="●"/>
            </a:pPr>
            <a:r>
              <a:rPr lang="en" sz="1800">
                <a:solidFill>
                  <a:srgbClr val="575757"/>
                </a:solidFill>
              </a:rPr>
              <a:t>Council of Governments (COG) – Measure C</a:t>
            </a:r>
            <a:endParaRPr sz="1800">
              <a:solidFill>
                <a:srgbClr val="57575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solidFill>
                <a:srgbClr val="575757"/>
              </a:solidFill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398475" y="1149400"/>
            <a:ext cx="4684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BF9000"/>
                </a:solidFill>
              </a:rPr>
              <a:t>To Understand The Issue</a:t>
            </a:r>
            <a:endParaRPr sz="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subTitle" idx="1"/>
          </p:nvPr>
        </p:nvSpPr>
        <p:spPr>
          <a:xfrm>
            <a:off x="2738050" y="505325"/>
            <a:ext cx="501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RESIDENT ENGAGEMENT </a:t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405637" y="1706388"/>
            <a:ext cx="2757600" cy="35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930762" y="1721287"/>
            <a:ext cx="2734600" cy="3538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/>
          <p:nvPr/>
        </p:nvSpPr>
        <p:spPr>
          <a:xfrm>
            <a:off x="2738050" y="1149975"/>
            <a:ext cx="4684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BF9000"/>
                </a:solidFill>
              </a:rPr>
              <a:t>EXAMPLE</a:t>
            </a:r>
            <a:r>
              <a:rPr lang="en" sz="2600" b="1">
                <a:solidFill>
                  <a:srgbClr val="BF9000"/>
                </a:solidFill>
              </a:rPr>
              <a:t> </a:t>
            </a:r>
            <a:endParaRPr sz="600"/>
          </a:p>
        </p:txBody>
      </p:sp>
      <p:sp>
        <p:nvSpPr>
          <p:cNvPr id="168" name="Google Shape;168;p30"/>
          <p:cNvSpPr/>
          <p:nvPr/>
        </p:nvSpPr>
        <p:spPr>
          <a:xfrm>
            <a:off x="4162800" y="3356225"/>
            <a:ext cx="746100" cy="548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5617A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4800" y="505325"/>
            <a:ext cx="1193258" cy="13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subTitle" idx="1"/>
          </p:nvPr>
        </p:nvSpPr>
        <p:spPr>
          <a:xfrm>
            <a:off x="2738050" y="505325"/>
            <a:ext cx="501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RESIDENT ENGAGEMENT </a:t>
            </a:r>
            <a:endParaRPr/>
          </a:p>
        </p:txBody>
      </p:sp>
      <p:sp>
        <p:nvSpPr>
          <p:cNvPr id="175" name="Google Shape;175;p31"/>
          <p:cNvSpPr txBox="1"/>
          <p:nvPr/>
        </p:nvSpPr>
        <p:spPr>
          <a:xfrm>
            <a:off x="2738050" y="1149975"/>
            <a:ext cx="4684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BF9000"/>
                </a:solidFill>
              </a:rPr>
              <a:t>EXAMPLE</a:t>
            </a:r>
            <a:r>
              <a:rPr lang="en" sz="2600" b="1">
                <a:solidFill>
                  <a:srgbClr val="BF9000"/>
                </a:solidFill>
              </a:rPr>
              <a:t> </a:t>
            </a:r>
            <a:endParaRPr sz="600">
              <a:solidFill>
                <a:srgbClr val="BF9000"/>
              </a:solidFill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4800" y="505325"/>
            <a:ext cx="1193258" cy="13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3166487" y="1588974"/>
            <a:ext cx="2917125" cy="377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1"/>
          <p:cNvSpPr txBox="1"/>
          <p:nvPr/>
        </p:nvSpPr>
        <p:spPr>
          <a:xfrm>
            <a:off x="6609725" y="3710100"/>
            <a:ext cx="2212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Oswald Light"/>
                <a:ea typeface="Oswald Light"/>
                <a:cs typeface="Oswald Light"/>
                <a:sym typeface="Oswald Light"/>
              </a:rPr>
              <a:t>Site</a:t>
            </a:r>
            <a:endParaRPr>
              <a:solidFill>
                <a:srgbClr val="BF9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Oswald Light"/>
                <a:ea typeface="Oswald Light"/>
                <a:cs typeface="Oswald Light"/>
                <a:sym typeface="Oswald Light"/>
              </a:rPr>
              <a:t>Improvement </a:t>
            </a:r>
            <a:endParaRPr>
              <a:solidFill>
                <a:srgbClr val="BF9000"/>
              </a:solidFill>
              <a:latin typeface="Oswald Light"/>
              <a:ea typeface="Oswald Light"/>
              <a:cs typeface="Oswald Light"/>
              <a:sym typeface="Oswal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Oswald Light"/>
                <a:ea typeface="Oswald Light"/>
                <a:cs typeface="Oswald Light"/>
                <a:sym typeface="Oswald Light"/>
              </a:rPr>
              <a:t>Plan</a:t>
            </a:r>
            <a:endParaRPr>
              <a:solidFill>
                <a:srgbClr val="BF9000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835833" y="744575"/>
            <a:ext cx="7996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835826" y="419875"/>
            <a:ext cx="7310100" cy="43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000000"/>
                </a:solidFill>
              </a:rPr>
              <a:t>Let’s look at the results for the top vision and mission statements…</a:t>
            </a:r>
            <a:endParaRPr sz="40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ctrTitle"/>
          </p:nvPr>
        </p:nvSpPr>
        <p:spPr>
          <a:xfrm>
            <a:off x="6164631" y="2594425"/>
            <a:ext cx="2718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BF9000"/>
                </a:solidFill>
              </a:rPr>
              <a:t>Newly </a:t>
            </a:r>
            <a:endParaRPr sz="2000" b="1">
              <a:solidFill>
                <a:srgbClr val="BF9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BF9000"/>
                </a:solidFill>
              </a:rPr>
              <a:t>Paved</a:t>
            </a:r>
            <a:endParaRPr sz="2000" b="1">
              <a:solidFill>
                <a:srgbClr val="BF9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BF9000"/>
                </a:solidFill>
              </a:rPr>
              <a:t>Road</a:t>
            </a:r>
            <a:endParaRPr sz="2000" b="1">
              <a:solidFill>
                <a:srgbClr val="BF9000"/>
              </a:solidFill>
            </a:endParaRPr>
          </a:p>
        </p:txBody>
      </p:sp>
      <p:sp>
        <p:nvSpPr>
          <p:cNvPr id="184" name="Google Shape;184;p32"/>
          <p:cNvSpPr/>
          <p:nvPr/>
        </p:nvSpPr>
        <p:spPr>
          <a:xfrm>
            <a:off x="1159800" y="1690450"/>
            <a:ext cx="4815600" cy="3087600"/>
          </a:xfrm>
          <a:prstGeom prst="rect">
            <a:avLst/>
          </a:prstGeom>
          <a:solidFill>
            <a:srgbClr val="40607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070" y="1809410"/>
            <a:ext cx="4495744" cy="283761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>
            <a:spLocks noGrp="1"/>
          </p:cNvSpPr>
          <p:nvPr>
            <p:ph type="subTitle" idx="1"/>
          </p:nvPr>
        </p:nvSpPr>
        <p:spPr>
          <a:xfrm>
            <a:off x="2107700" y="277350"/>
            <a:ext cx="501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RESIDENT ENGAGEMENT </a:t>
            </a:r>
            <a:endParaRPr/>
          </a:p>
        </p:txBody>
      </p:sp>
      <p:sp>
        <p:nvSpPr>
          <p:cNvPr id="187" name="Google Shape;187;p32"/>
          <p:cNvSpPr txBox="1"/>
          <p:nvPr/>
        </p:nvSpPr>
        <p:spPr>
          <a:xfrm>
            <a:off x="2229750" y="833725"/>
            <a:ext cx="4684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BF9000"/>
                </a:solidFill>
              </a:rPr>
              <a:t>EXAMPLE</a:t>
            </a:r>
            <a:r>
              <a:rPr lang="en" sz="2600" b="1">
                <a:solidFill>
                  <a:srgbClr val="BF9000"/>
                </a:solidFill>
              </a:rPr>
              <a:t> </a:t>
            </a:r>
            <a:endParaRPr sz="600">
              <a:solidFill>
                <a:srgbClr val="BF9000"/>
              </a:solidFill>
            </a:endParaRPr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7646" y="277350"/>
            <a:ext cx="1000056" cy="110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subTitle" idx="1"/>
          </p:nvPr>
        </p:nvSpPr>
        <p:spPr>
          <a:xfrm>
            <a:off x="2192475" y="1402275"/>
            <a:ext cx="6673200" cy="25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200"/>
              <a:buChar char="●"/>
            </a:pPr>
            <a:r>
              <a:rPr lang="en" sz="2200">
                <a:solidFill>
                  <a:srgbClr val="575757"/>
                </a:solidFill>
              </a:rPr>
              <a:t>Council of Governments</a:t>
            </a:r>
            <a:endParaRPr sz="2200">
              <a:solidFill>
                <a:srgbClr val="575757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2200"/>
              <a:buChar char="●"/>
            </a:pPr>
            <a:r>
              <a:rPr lang="en" sz="2200">
                <a:solidFill>
                  <a:srgbClr val="575757"/>
                </a:solidFill>
              </a:rPr>
              <a:t>Fresno County Transportation Authority</a:t>
            </a:r>
            <a:endParaRPr sz="2200">
              <a:solidFill>
                <a:srgbClr val="575757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2200"/>
              <a:buChar char="●"/>
            </a:pPr>
            <a:r>
              <a:rPr lang="en" sz="2200">
                <a:solidFill>
                  <a:srgbClr val="575757"/>
                </a:solidFill>
              </a:rPr>
              <a:t>City &amp; County of Fresno</a:t>
            </a:r>
            <a:endParaRPr sz="2200">
              <a:solidFill>
                <a:srgbClr val="575757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2200"/>
              <a:buChar char="●"/>
            </a:pPr>
            <a:r>
              <a:rPr lang="en" sz="2200">
                <a:solidFill>
                  <a:srgbClr val="575757"/>
                </a:solidFill>
              </a:rPr>
              <a:t>Leadership Council on Justice &amp; Accountability</a:t>
            </a:r>
            <a:endParaRPr sz="2200">
              <a:solidFill>
                <a:srgbClr val="575757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2200"/>
              <a:buChar char="●"/>
            </a:pPr>
            <a:r>
              <a:rPr lang="en" sz="2200">
                <a:solidFill>
                  <a:srgbClr val="575757"/>
                </a:solidFill>
              </a:rPr>
              <a:t>Better Blackstone CDC</a:t>
            </a:r>
            <a:endParaRPr sz="2200">
              <a:solidFill>
                <a:srgbClr val="575757"/>
              </a:solidFill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75757"/>
              </a:buClr>
              <a:buSzPts val="2200"/>
              <a:buChar char="●"/>
            </a:pPr>
            <a:r>
              <a:rPr lang="en" sz="2200">
                <a:solidFill>
                  <a:srgbClr val="575757"/>
                </a:solidFill>
              </a:rPr>
              <a:t>Cultiva La Salud</a:t>
            </a:r>
            <a:endParaRPr sz="2200">
              <a:solidFill>
                <a:srgbClr val="575757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200">
              <a:solidFill>
                <a:srgbClr val="575757"/>
              </a:solidFill>
            </a:endParaRPr>
          </a:p>
        </p:txBody>
      </p:sp>
      <p:sp>
        <p:nvSpPr>
          <p:cNvPr id="194" name="Google Shape;194;p33"/>
          <p:cNvSpPr txBox="1"/>
          <p:nvPr/>
        </p:nvSpPr>
        <p:spPr>
          <a:xfrm>
            <a:off x="1313450" y="202525"/>
            <a:ext cx="76359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BF9000"/>
                </a:solidFill>
              </a:rPr>
              <a:t>Organizations within the </a:t>
            </a:r>
            <a:endParaRPr sz="2900" b="1">
              <a:solidFill>
                <a:srgbClr val="BF9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rgbClr val="BF9000"/>
                </a:solidFill>
              </a:rPr>
              <a:t>Transportation Ecosystem</a:t>
            </a:r>
            <a:endParaRPr sz="2900" b="1">
              <a:solidFill>
                <a:srgbClr val="BF9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BF9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 b="1"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8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subTitle" idx="1"/>
          </p:nvPr>
        </p:nvSpPr>
        <p:spPr>
          <a:xfrm>
            <a:off x="448700" y="23124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http://www.healthyfresnocountydata.org/indicators/index/view?indicatorId=529&amp;localeId=247</a:t>
            </a:r>
            <a:endParaRPr sz="1500" u="sng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https://www.fresnocog.org/project/measure-c/</a:t>
            </a:r>
            <a:endParaRPr sz="1500" u="sng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u="sng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</a:rPr>
              <a:t>Census Reporter: </a:t>
            </a:r>
            <a:endParaRPr sz="15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https://censusreporter.org/profiles/05000US06019-fresno-county-ca/</a:t>
            </a:r>
            <a:endParaRPr sz="1500" u="sng">
              <a:solidFill>
                <a:srgbClr val="0000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FF"/>
              </a:solidFill>
            </a:endParaRPr>
          </a:p>
        </p:txBody>
      </p:sp>
      <p:sp>
        <p:nvSpPr>
          <p:cNvPr id="201" name="Google Shape;201;p34"/>
          <p:cNvSpPr txBox="1">
            <a:spLocks noGrp="1"/>
          </p:cNvSpPr>
          <p:nvPr>
            <p:ph type="subTitle" idx="1"/>
          </p:nvPr>
        </p:nvSpPr>
        <p:spPr>
          <a:xfrm>
            <a:off x="1914850" y="813575"/>
            <a:ext cx="501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4200" b="1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COLLECTING DATA</a:t>
            </a:r>
            <a:endParaRPr sz="4200" b="1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4200" b="1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4200" b="1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448700" y="1988700"/>
            <a:ext cx="310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Healthy Fresno County: </a:t>
            </a:r>
            <a:endParaRPr b="1"/>
          </a:p>
        </p:txBody>
      </p:sp>
      <p:sp>
        <p:nvSpPr>
          <p:cNvPr id="203" name="Google Shape;203;p34"/>
          <p:cNvSpPr txBox="1"/>
          <p:nvPr/>
        </p:nvSpPr>
        <p:spPr>
          <a:xfrm>
            <a:off x="448700" y="2771425"/>
            <a:ext cx="310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Fresno Council of Governments: 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5"/>
          <p:cNvSpPr txBox="1">
            <a:spLocks noGrp="1"/>
          </p:cNvSpPr>
          <p:nvPr>
            <p:ph type="subTitle" idx="1"/>
          </p:nvPr>
        </p:nvSpPr>
        <p:spPr>
          <a:xfrm>
            <a:off x="311700" y="509850"/>
            <a:ext cx="8520600" cy="3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rgbClr val="0000FF"/>
                </a:solidFill>
              </a:rPr>
              <a:t>Extended Learning</a:t>
            </a:r>
            <a:endParaRPr sz="44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b="1">
              <a:solidFill>
                <a:srgbClr val="0000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59" b="1">
                <a:solidFill>
                  <a:schemeClr val="lt1"/>
                </a:solidFill>
              </a:rPr>
              <a:t>How will this connect to our work?</a:t>
            </a:r>
            <a:endParaRPr sz="3459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Google Form Survey 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Identify Current Situations </a:t>
            </a:r>
            <a:endParaRPr b="1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6"/>
          <p:cNvSpPr txBox="1">
            <a:spLocks noGrp="1"/>
          </p:cNvSpPr>
          <p:nvPr>
            <p:ph type="subTitle" idx="1"/>
          </p:nvPr>
        </p:nvSpPr>
        <p:spPr>
          <a:xfrm>
            <a:off x="311700" y="449875"/>
            <a:ext cx="8520600" cy="16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Community Resources: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275275" y="404875"/>
            <a:ext cx="4296600" cy="2277900"/>
          </a:xfrm>
          <a:prstGeom prst="rect">
            <a:avLst/>
          </a:prstGeom>
          <a:solidFill>
            <a:srgbClr val="FFF2CC"/>
          </a:solidFill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3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Understanding the </a:t>
            </a:r>
            <a:endParaRPr sz="4733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33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Fresno Landscape</a:t>
            </a:r>
            <a:endParaRPr sz="4733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55">
              <a:solidFill>
                <a:srgbClr val="45818E"/>
              </a:solidFill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332350" y="4033825"/>
            <a:ext cx="2816700" cy="4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Presenter: </a:t>
            </a:r>
            <a:r>
              <a:rPr lang="en">
                <a:solidFill>
                  <a:schemeClr val="lt1"/>
                </a:solidFill>
                <a:latin typeface="Oswald Light"/>
                <a:ea typeface="Oswald Light"/>
                <a:cs typeface="Oswald Light"/>
                <a:sym typeface="Oswald Light"/>
              </a:rPr>
              <a:t>Artie Padilla </a:t>
            </a:r>
            <a:endParaRPr>
              <a:solidFill>
                <a:schemeClr val="lt1"/>
              </a:solidFill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275275" y="2819175"/>
            <a:ext cx="44184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Resident Council Training </a:t>
            </a:r>
            <a:endParaRPr sz="2700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0607C"/>
                </a:solidFill>
                <a:latin typeface="Oswald"/>
                <a:ea typeface="Oswald"/>
                <a:cs typeface="Oswald"/>
                <a:sym typeface="Oswald"/>
              </a:rPr>
              <a:t>Training Module 3</a:t>
            </a:r>
            <a:endParaRPr sz="2700">
              <a:solidFill>
                <a:srgbClr val="40607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</a:t>
            </a:r>
            <a:r>
              <a:rPr lang="en" b="1">
                <a:solidFill>
                  <a:schemeClr val="lt1"/>
                </a:solidFill>
              </a:rPr>
              <a:t>AGENDA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598500" y="1439825"/>
            <a:ext cx="8277300" cy="3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b="1">
                <a:solidFill>
                  <a:srgbClr val="000000"/>
                </a:solidFill>
              </a:rPr>
              <a:t>Vision and Mission Voting Results</a:t>
            </a:r>
            <a:endParaRPr sz="2200" b="1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b="1">
                <a:solidFill>
                  <a:srgbClr val="000000"/>
                </a:solidFill>
              </a:rPr>
              <a:t>Group Norms</a:t>
            </a:r>
            <a:endParaRPr sz="2200" b="1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b="1">
                <a:solidFill>
                  <a:srgbClr val="000000"/>
                </a:solidFill>
              </a:rPr>
              <a:t>Meet the Presenter</a:t>
            </a:r>
            <a:endParaRPr sz="2200" b="1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b="1">
                <a:solidFill>
                  <a:srgbClr val="000000"/>
                </a:solidFill>
              </a:rPr>
              <a:t>Systems Thinking</a:t>
            </a:r>
            <a:endParaRPr sz="2200" b="1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b="1">
                <a:solidFill>
                  <a:srgbClr val="000000"/>
                </a:solidFill>
              </a:rPr>
              <a:t>Resident Engagement</a:t>
            </a:r>
            <a:endParaRPr sz="2200" b="1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b="1">
                <a:solidFill>
                  <a:srgbClr val="000000"/>
                </a:solidFill>
              </a:rPr>
              <a:t>Extended Learning and Next Steps</a:t>
            </a:r>
            <a:endParaRPr sz="2200" b="1">
              <a:solidFill>
                <a:srgbClr val="000000"/>
              </a:solidFill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 b="1">
                <a:solidFill>
                  <a:srgbClr val="000000"/>
                </a:solidFill>
              </a:rPr>
              <a:t>Community Resources</a:t>
            </a:r>
            <a:endParaRPr sz="2200" b="1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98650"/>
            <a:ext cx="8520600" cy="1367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Let’s review our norms...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479175" y="1245575"/>
            <a:ext cx="8520600" cy="3686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42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42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Be open to new ideas</a:t>
            </a:r>
            <a:endParaRPr sz="75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Listen to each speaker</a:t>
            </a:r>
            <a:endParaRPr sz="75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" sz="702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Make equal time for all to share</a:t>
            </a:r>
            <a:endParaRPr sz="75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In person meeting: Please keep your phone on silent, and if you </a:t>
            </a:r>
            <a:endParaRPr sz="75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need to answer the phone, please excuse yourself from the room.</a:t>
            </a:r>
            <a:endParaRPr sz="75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During a virtual meeting we encourage you to have the camera on </a:t>
            </a:r>
            <a:endParaRPr sz="75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to be fully engaged</a:t>
            </a:r>
            <a:endParaRPr sz="75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21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Treat others the way you would like to be treated</a:t>
            </a:r>
            <a:endParaRPr sz="75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121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214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209950" y="216375"/>
            <a:ext cx="8007600" cy="11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>
                <a:solidFill>
                  <a:srgbClr val="000000"/>
                </a:solidFill>
              </a:rPr>
              <a:t>OUTCOME FOR THIS TRAINING</a:t>
            </a:r>
            <a:r>
              <a:rPr lang="en" sz="3700" b="1"/>
              <a:t>ou</a:t>
            </a:r>
            <a:r>
              <a:rPr lang="en" sz="3700"/>
              <a:t>r training</a:t>
            </a:r>
            <a:endParaRPr sz="3700"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407100" y="1124675"/>
            <a:ext cx="51195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 b="1">
                <a:solidFill>
                  <a:srgbClr val="000000"/>
                </a:solidFill>
              </a:rPr>
              <a:t>Today we will learn how to develop understanding of systems thinking to move from identifying an issue to changing a policy.</a:t>
            </a:r>
            <a:endParaRPr sz="3000" b="1">
              <a:solidFill>
                <a:srgbClr val="000000"/>
              </a:solidFill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600" y="2106875"/>
            <a:ext cx="3318424" cy="276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66" b="1">
                <a:solidFill>
                  <a:schemeClr val="lt1"/>
                </a:solidFill>
              </a:rPr>
              <a:t>Vocabulary</a:t>
            </a:r>
            <a:r>
              <a:rPr lang="en" sz="3466" b="1"/>
              <a:t>a</a:t>
            </a:r>
            <a:r>
              <a:rPr lang="en"/>
              <a:t>ry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221675" y="1195875"/>
            <a:ext cx="8520600" cy="32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81" b="1">
                <a:solidFill>
                  <a:srgbClr val="000000"/>
                </a:solidFill>
              </a:rPr>
              <a:t>System- </a:t>
            </a:r>
            <a:r>
              <a:rPr lang="en" sz="3581" b="1">
                <a:solidFill>
                  <a:srgbClr val="4A86E8"/>
                </a:solidFill>
              </a:rPr>
              <a:t>a set of things working together as parts of an interconnecting network</a:t>
            </a:r>
            <a:endParaRPr sz="3581" b="1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581" b="1">
                <a:solidFill>
                  <a:srgbClr val="000000"/>
                </a:solidFill>
              </a:rPr>
              <a:t>Structure- </a:t>
            </a:r>
            <a:r>
              <a:rPr lang="en" sz="3581" b="1">
                <a:solidFill>
                  <a:srgbClr val="4A86E8"/>
                </a:solidFill>
              </a:rPr>
              <a:t>the arrangement of and relations between the parts of elements of </a:t>
            </a:r>
            <a:endParaRPr sz="3581" b="1">
              <a:solidFill>
                <a:srgbClr val="4A86E8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581" b="1">
                <a:solidFill>
                  <a:srgbClr val="4A86E8"/>
                </a:solidFill>
              </a:rPr>
              <a:t>                  something complex</a:t>
            </a:r>
            <a:endParaRPr sz="3581" b="1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581" b="1">
                <a:solidFill>
                  <a:srgbClr val="000000"/>
                </a:solidFill>
              </a:rPr>
              <a:t>Organization-</a:t>
            </a:r>
            <a:r>
              <a:rPr lang="en" sz="3581" b="1">
                <a:solidFill>
                  <a:srgbClr val="4A86E8"/>
                </a:solidFill>
              </a:rPr>
              <a:t> an organized body of people with a particular purpose</a:t>
            </a:r>
            <a:endParaRPr sz="3581" b="1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581" b="1">
                <a:solidFill>
                  <a:srgbClr val="000000"/>
                </a:solidFill>
              </a:rPr>
              <a:t>Ecosystem</a:t>
            </a:r>
            <a:r>
              <a:rPr lang="en" sz="3581" b="1">
                <a:solidFill>
                  <a:srgbClr val="4A86E8"/>
                </a:solidFill>
              </a:rPr>
              <a:t>- a complex network or interconnected system</a:t>
            </a:r>
            <a:endParaRPr sz="3581" b="1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581" b="1">
                <a:solidFill>
                  <a:srgbClr val="000000"/>
                </a:solidFill>
              </a:rPr>
              <a:t>Values</a:t>
            </a:r>
            <a:r>
              <a:rPr lang="en" sz="3581">
                <a:solidFill>
                  <a:srgbClr val="000000"/>
                </a:solidFill>
              </a:rPr>
              <a:t>- </a:t>
            </a:r>
            <a:r>
              <a:rPr lang="en" sz="3581" b="1">
                <a:solidFill>
                  <a:srgbClr val="4A86E8"/>
                </a:solidFill>
              </a:rPr>
              <a:t>one’s judgement of what is important in life</a:t>
            </a:r>
            <a:endParaRPr sz="3581" b="1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20" b="1">
                <a:solidFill>
                  <a:srgbClr val="000000"/>
                </a:solidFill>
              </a:rPr>
              <a:t>Why, How, What?</a:t>
            </a:r>
            <a:endParaRPr sz="3120" b="1">
              <a:solidFill>
                <a:srgbClr val="000000"/>
              </a:solidFill>
            </a:endParaRPr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021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“</a:t>
            </a:r>
            <a:r>
              <a:rPr lang="en" sz="2000" b="1">
                <a:solidFill>
                  <a:srgbClr val="000000"/>
                </a:solidFill>
              </a:rPr>
              <a:t>Why</a:t>
            </a:r>
            <a:r>
              <a:rPr lang="en" sz="2000">
                <a:solidFill>
                  <a:srgbClr val="000000"/>
                </a:solidFill>
              </a:rPr>
              <a:t>” will always drive this work with the vision in mind created with our values. 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“</a:t>
            </a:r>
            <a:r>
              <a:rPr lang="en" sz="2000" b="1">
                <a:solidFill>
                  <a:srgbClr val="000000"/>
                </a:solidFill>
              </a:rPr>
              <a:t>How</a:t>
            </a:r>
            <a:r>
              <a:rPr lang="en" sz="2000">
                <a:solidFill>
                  <a:srgbClr val="000000"/>
                </a:solidFill>
              </a:rPr>
              <a:t>” will include our mission statement and goals to achieve in this process.</a:t>
            </a: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" sz="2000">
                <a:solidFill>
                  <a:srgbClr val="000000"/>
                </a:solidFill>
              </a:rPr>
              <a:t>“</a:t>
            </a:r>
            <a:r>
              <a:rPr lang="en" sz="2000" b="1">
                <a:solidFill>
                  <a:srgbClr val="000000"/>
                </a:solidFill>
              </a:rPr>
              <a:t>What</a:t>
            </a:r>
            <a:r>
              <a:rPr lang="en" sz="2000">
                <a:solidFill>
                  <a:srgbClr val="000000"/>
                </a:solidFill>
              </a:rPr>
              <a:t>” is the product we will create in the end together. </a:t>
            </a:r>
            <a:endParaRPr sz="20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b="1">
                <a:solidFill>
                  <a:srgbClr val="000000"/>
                </a:solidFill>
              </a:rPr>
              <a:t>These are the Big Ideas!</a:t>
            </a:r>
            <a:endParaRPr sz="2000" b="1">
              <a:solidFill>
                <a:srgbClr val="000000"/>
              </a:solidFill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525" y="1089275"/>
            <a:ext cx="2961650" cy="26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1"/>
          </p:nvPr>
        </p:nvSpPr>
        <p:spPr>
          <a:xfrm>
            <a:off x="311700" y="239925"/>
            <a:ext cx="8520600" cy="45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Artie Padilla </a:t>
            </a:r>
            <a:endParaRPr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50" y="1190475"/>
            <a:ext cx="3068273" cy="306827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/>
        </p:nvSpPr>
        <p:spPr>
          <a:xfrm>
            <a:off x="4063375" y="1054425"/>
            <a:ext cx="4449000" cy="30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Born and raised in Fresno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28 years working in the non-profit sector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Worked closely with Fresno’s public elementary schools and neighborhoods to create Every Neighborhood Partnership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2017 created Fresno County Trauma and Resilience Network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Currently, Senior Program Officer for Central Valley Community Foundation</a:t>
            </a:r>
            <a:endParaRPr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885</Words>
  <Application>Microsoft Office PowerPoint</Application>
  <PresentationFormat>On-screen Show (16:9)</PresentationFormat>
  <Paragraphs>172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Oswald Light</vt:lpstr>
      <vt:lpstr>Oswald</vt:lpstr>
      <vt:lpstr>Times New Roman</vt:lpstr>
      <vt:lpstr>Simple Dark</vt:lpstr>
      <vt:lpstr>PowerPoint Presentation</vt:lpstr>
      <vt:lpstr>PowerPoint Presentation</vt:lpstr>
      <vt:lpstr>Understanding the  Fresno Landscape </vt:lpstr>
      <vt:lpstr>                                     AGENDA</vt:lpstr>
      <vt:lpstr> Let’s review our norms...</vt:lpstr>
      <vt:lpstr>OUTCOME FOR THIS TRAININGour training</vt:lpstr>
      <vt:lpstr>Vocabularyary</vt:lpstr>
      <vt:lpstr>Why, How, What?</vt:lpstr>
      <vt:lpstr>PowerPoint Presentation</vt:lpstr>
      <vt:lpstr>Systems Thinking    Data &amp; CBO Connections  Topic: Transportation  </vt:lpstr>
      <vt:lpstr>PowerPoint Presentation</vt:lpstr>
      <vt:lpstr>EVENTS</vt:lpstr>
      <vt:lpstr>PATTERNS </vt:lpstr>
      <vt:lpstr>UNDERLYING  STRUCTURES  </vt:lpstr>
      <vt:lpstr>MENTAL MODES</vt:lpstr>
      <vt:lpstr>CULTURAL &amp; INSTITUTIONAL VALUES </vt:lpstr>
      <vt:lpstr>GATHERING DATA </vt:lpstr>
      <vt:lpstr>PowerPoint Presentation</vt:lpstr>
      <vt:lpstr>PowerPoint Presentation</vt:lpstr>
      <vt:lpstr>Newly  Paved Road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modified xsi:type="dcterms:W3CDTF">2021-10-14T01:50:24Z</dcterms:modified>
  <cp:category/>
</cp:coreProperties>
</file>